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6" r:id="rId2"/>
    <p:sldId id="277" r:id="rId3"/>
    <p:sldId id="287" r:id="rId4"/>
    <p:sldId id="28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11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3224" y="488407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1.7 Dice Games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6846" y="1720843"/>
            <a:ext cx="85056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/>
              <a:t>Objectives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participants learn all about a dice.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participants learn to construct a cube from a net of a cube.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The students learn how a cube is transformed into a gambling dice.</a:t>
            </a:r>
          </a:p>
          <a:p>
            <a:pPr lvl="0"/>
            <a:endParaRPr lang="en-GB" sz="2400" dirty="0"/>
          </a:p>
          <a:p>
            <a:r>
              <a:rPr lang="en-GB" sz="2400" b="1" cap="small" dirty="0"/>
              <a:t>Tools, Materials and Organisation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Groups of 3 to 5 persons are sitting around a table.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On each table are three dice, a shaker, notepaper and a pencil.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400" dirty="0"/>
              <a:t>For the construction of a cube you need paper, scissors and glue.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14" r="9428" b="1913"/>
          <a:stretch/>
        </p:blipFill>
        <p:spPr bwMode="auto">
          <a:xfrm rot="10800000">
            <a:off x="311981" y="188640"/>
            <a:ext cx="1512168" cy="1399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33224" y="488407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1.7 Dice Games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16846" y="1720843"/>
            <a:ext cx="8505655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cap="small" dirty="0"/>
              <a:t>Description of the Lesson</a:t>
            </a:r>
          </a:p>
          <a:p>
            <a:r>
              <a:rPr lang="en-GB" sz="2000" b="1" dirty="0"/>
              <a:t>First part of the lesson (20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Make groups of 3 to 5 participants.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Choose two from the compendium of 10 dice games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Play the game several times and note the winner.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Which game is the most funny or exciting one?</a:t>
            </a:r>
          </a:p>
          <a:p>
            <a:r>
              <a:rPr lang="en-GB" sz="2000" b="1" dirty="0"/>
              <a:t>Second part of the lesson (25 minutes)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The participants construct their own cube or dice from a net of a cube.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Each participant gets one worksheet, ruler and pencil, scissors and glue.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/>
              <a:t>Follow the instruction on the worksheet.</a:t>
            </a:r>
          </a:p>
          <a:p>
            <a:endParaRPr lang="en-GB" sz="2000" b="1" cap="small" dirty="0"/>
          </a:p>
          <a:p>
            <a:r>
              <a:rPr lang="en-GB" sz="2000" b="1" cap="small" dirty="0"/>
              <a:t>Useful Hints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It is necessary, that each participant is constructing his own cube and dice – this is learning by doing!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Interesting fact:</a:t>
            </a:r>
            <a:r>
              <a:rPr lang="en-GB" sz="2000" dirty="0"/>
              <a:t> The sum of two opposite sides of the points of a dice is always 7.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14" r="9428" b="1913"/>
          <a:stretch/>
        </p:blipFill>
        <p:spPr bwMode="auto">
          <a:xfrm rot="10800000">
            <a:off x="311981" y="188640"/>
            <a:ext cx="1512168" cy="1399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427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4149" y="0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1.7 Dice Games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790958" y="1124744"/>
            <a:ext cx="53285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What is a cube?</a:t>
            </a:r>
          </a:p>
          <a:p>
            <a:r>
              <a:rPr lang="en-GB" sz="2200" dirty="0"/>
              <a:t>A cube is a geometric object with the following characteristics: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Script MT Bold" panose="03040602040607080904" pitchFamily="66" charset="0"/>
              </a:rPr>
              <a:t>The cube is three dimensional.</a:t>
            </a:r>
            <a:endParaRPr lang="en-GB" sz="2200" u="sng" dirty="0">
              <a:latin typeface="Script MT Bold" panose="030406020406070809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u="sng" dirty="0">
                <a:latin typeface="Script MT Bold" panose="03040602040607080904" pitchFamily="66" charset="0"/>
              </a:rPr>
              <a:t>The cube is bounded by six square faces (six square sides).</a:t>
            </a:r>
            <a:endParaRPr lang="en-GB" sz="2200" dirty="0">
              <a:latin typeface="Script MT Bold" panose="03040602040607080904" pitchFamily="66" charset="0"/>
            </a:endParaRPr>
          </a:p>
          <a:p>
            <a:r>
              <a:rPr lang="en-GB" sz="2200" dirty="0"/>
              <a:t>Construct in the grid on the left side the net of a cube with ruler and pencil! </a:t>
            </a:r>
          </a:p>
          <a:p>
            <a:r>
              <a:rPr lang="en-GB" sz="2200" dirty="0"/>
              <a:t>Plot on the six outer sides (squares) of the cube the dots (pips) like in the example. </a:t>
            </a:r>
          </a:p>
          <a:p>
            <a:r>
              <a:rPr lang="en-GB" sz="2200" dirty="0"/>
              <a:t>Remember: The sum of the points of two opposite sides must be always </a:t>
            </a:r>
            <a:r>
              <a:rPr lang="en-US" sz="2200" u="sng" dirty="0">
                <a:latin typeface="Script MT Bold" panose="03040602040607080904" pitchFamily="66" charset="0"/>
              </a:rPr>
              <a:t>7</a:t>
            </a:r>
            <a:r>
              <a:rPr lang="en-GB" sz="2200" dirty="0"/>
              <a:t>.</a:t>
            </a:r>
          </a:p>
          <a:p>
            <a:r>
              <a:rPr lang="en-GB" sz="2200" dirty="0"/>
              <a:t>Take scissors and cut out the net of the cube.</a:t>
            </a:r>
          </a:p>
          <a:p>
            <a:r>
              <a:rPr lang="en-GB" sz="2200" dirty="0"/>
              <a:t>Fold along the line to make a cube!</a:t>
            </a:r>
          </a:p>
          <a:p>
            <a:r>
              <a:rPr lang="en-GB" sz="2200" dirty="0"/>
              <a:t>Take glue or adhesive film to finish the dice.</a:t>
            </a:r>
          </a:p>
          <a:p>
            <a:endParaRPr lang="de-DE" dirty="0"/>
          </a:p>
        </p:txBody>
      </p:sp>
      <p:pic>
        <p:nvPicPr>
          <p:cNvPr id="6" name="Grafi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14" r="9428" b="1913"/>
          <a:stretch/>
        </p:blipFill>
        <p:spPr bwMode="auto">
          <a:xfrm rot="10800000">
            <a:off x="311981" y="301151"/>
            <a:ext cx="1512168" cy="1399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&amp;Acy;&amp;ncy;&amp;icy;&amp;mcy;&amp;icy;&amp;rcy;&amp;acy;&amp;ncy; &amp;vcy;&amp;hardcy;&amp;rcy;&amp;tcy;&amp;yacy;&amp;shchcy; &amp;scy;&amp;iecy; &amp;kcy;&amp;ucy;&amp;bcy;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1992" y="612290"/>
            <a:ext cx="128460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" y="2132856"/>
            <a:ext cx="3276600" cy="1774825"/>
          </a:xfrm>
          <a:prstGeom prst="rect">
            <a:avLst/>
          </a:prstGeom>
        </p:spPr>
      </p:pic>
      <p:cxnSp>
        <p:nvCxnSpPr>
          <p:cNvPr id="4" name="Gerader Verbinder 3"/>
          <p:cNvCxnSpPr>
            <a:cxnSpLocks/>
          </p:cNvCxnSpPr>
          <p:nvPr/>
        </p:nvCxnSpPr>
        <p:spPr>
          <a:xfrm>
            <a:off x="422277" y="2258765"/>
            <a:ext cx="501176" cy="136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/>
          <p:cNvCxnSpPr>
            <a:cxnSpLocks/>
          </p:cNvCxnSpPr>
          <p:nvPr/>
        </p:nvCxnSpPr>
        <p:spPr>
          <a:xfrm>
            <a:off x="422277" y="2780928"/>
            <a:ext cx="19894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/>
          <p:cNvCxnSpPr>
            <a:cxnSpLocks/>
          </p:cNvCxnSpPr>
          <p:nvPr/>
        </p:nvCxnSpPr>
        <p:spPr>
          <a:xfrm>
            <a:off x="440384" y="3275931"/>
            <a:ext cx="19894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/>
          <p:cNvCxnSpPr>
            <a:cxnSpLocks/>
          </p:cNvCxnSpPr>
          <p:nvPr/>
        </p:nvCxnSpPr>
        <p:spPr>
          <a:xfrm>
            <a:off x="927762" y="2258765"/>
            <a:ext cx="0" cy="15302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>
            <a:cxnSpLocks/>
          </p:cNvCxnSpPr>
          <p:nvPr/>
        </p:nvCxnSpPr>
        <p:spPr>
          <a:xfrm>
            <a:off x="1941638" y="2772766"/>
            <a:ext cx="0" cy="4950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/>
          <p:cNvCxnSpPr>
            <a:cxnSpLocks/>
          </p:cNvCxnSpPr>
          <p:nvPr/>
        </p:nvCxnSpPr>
        <p:spPr>
          <a:xfrm>
            <a:off x="2433036" y="2780927"/>
            <a:ext cx="0" cy="49500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1979" y="4033590"/>
            <a:ext cx="3116373" cy="2355322"/>
          </a:xfrm>
          <a:prstGeom prst="rect">
            <a:avLst/>
          </a:prstGeom>
        </p:spPr>
      </p:pic>
      <p:pic>
        <p:nvPicPr>
          <p:cNvPr id="23" name="Grafik 2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8" y="4033591"/>
            <a:ext cx="3122453" cy="2355322"/>
          </a:xfrm>
          <a:prstGeom prst="rect">
            <a:avLst/>
          </a:prstGeom>
        </p:spPr>
      </p:pic>
      <p:pic>
        <p:nvPicPr>
          <p:cNvPr id="25" name="Grafik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6" y="4024535"/>
            <a:ext cx="3116374" cy="2355323"/>
          </a:xfrm>
          <a:prstGeom prst="rect">
            <a:avLst/>
          </a:prstGeom>
        </p:spPr>
      </p:pic>
      <p:pic>
        <p:nvPicPr>
          <p:cNvPr id="26" name="Grafik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90" y="2105690"/>
            <a:ext cx="2353362" cy="1829153"/>
          </a:xfrm>
          <a:prstGeom prst="rect">
            <a:avLst/>
          </a:prstGeom>
        </p:spPr>
      </p:pic>
      <p:pic>
        <p:nvPicPr>
          <p:cNvPr id="27" name="Grafik 26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746075"/>
            <a:ext cx="3176833" cy="2260440"/>
          </a:xfrm>
          <a:prstGeom prst="rect">
            <a:avLst/>
          </a:prstGeom>
        </p:spPr>
      </p:pic>
      <p:grpSp>
        <p:nvGrpSpPr>
          <p:cNvPr id="31" name="Gruppieren 30"/>
          <p:cNvGrpSpPr/>
          <p:nvPr/>
        </p:nvGrpSpPr>
        <p:grpSpPr>
          <a:xfrm>
            <a:off x="402420" y="1857931"/>
            <a:ext cx="532765" cy="518160"/>
            <a:chOff x="402420" y="1857931"/>
            <a:chExt cx="532765" cy="518160"/>
          </a:xfrm>
        </p:grpSpPr>
        <p:sp>
          <p:nvSpPr>
            <p:cNvPr id="28" name="Ellipse 27"/>
            <p:cNvSpPr/>
            <p:nvPr/>
          </p:nvSpPr>
          <p:spPr>
            <a:xfrm>
              <a:off x="607525" y="2040811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9" name="Ellipse 28"/>
            <p:cNvSpPr/>
            <p:nvPr/>
          </p:nvSpPr>
          <p:spPr>
            <a:xfrm>
              <a:off x="402420" y="2238296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97390" y="1857931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389065" y="2590038"/>
            <a:ext cx="503555" cy="554355"/>
            <a:chOff x="389065" y="2590038"/>
            <a:chExt cx="503555" cy="554355"/>
          </a:xfrm>
        </p:grpSpPr>
        <p:sp>
          <p:nvSpPr>
            <p:cNvPr id="32" name="Ellipse 31"/>
            <p:cNvSpPr/>
            <p:nvPr/>
          </p:nvSpPr>
          <p:spPr>
            <a:xfrm>
              <a:off x="389065" y="259003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3" name="Ellipse 32"/>
            <p:cNvSpPr/>
            <p:nvPr/>
          </p:nvSpPr>
          <p:spPr>
            <a:xfrm>
              <a:off x="389065" y="280212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4" name="Ellipse 33"/>
            <p:cNvSpPr/>
            <p:nvPr/>
          </p:nvSpPr>
          <p:spPr>
            <a:xfrm>
              <a:off x="389065" y="300659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5" name="Ellipse 34"/>
            <p:cNvSpPr/>
            <p:nvPr/>
          </p:nvSpPr>
          <p:spPr>
            <a:xfrm>
              <a:off x="754825" y="259003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54825" y="280212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37" name="Ellipse 36"/>
            <p:cNvSpPr/>
            <p:nvPr/>
          </p:nvSpPr>
          <p:spPr>
            <a:xfrm>
              <a:off x="754825" y="300659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pic>
        <p:nvPicPr>
          <p:cNvPr id="39" name="Grafik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288" y="3335945"/>
            <a:ext cx="554784" cy="530398"/>
          </a:xfrm>
          <a:prstGeom prst="rect">
            <a:avLst/>
          </a:prstGeom>
        </p:spPr>
      </p:pic>
      <p:grpSp>
        <p:nvGrpSpPr>
          <p:cNvPr id="45" name="Gruppieren 44"/>
          <p:cNvGrpSpPr/>
          <p:nvPr/>
        </p:nvGrpSpPr>
        <p:grpSpPr>
          <a:xfrm>
            <a:off x="1099102" y="2590038"/>
            <a:ext cx="533400" cy="504190"/>
            <a:chOff x="1099102" y="2590038"/>
            <a:chExt cx="533400" cy="504190"/>
          </a:xfrm>
        </p:grpSpPr>
        <p:sp>
          <p:nvSpPr>
            <p:cNvPr id="40" name="Ellipse 39"/>
            <p:cNvSpPr/>
            <p:nvPr/>
          </p:nvSpPr>
          <p:spPr>
            <a:xfrm>
              <a:off x="1099102" y="259003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1" name="Ellipse 40"/>
            <p:cNvSpPr/>
            <p:nvPr/>
          </p:nvSpPr>
          <p:spPr>
            <a:xfrm>
              <a:off x="1494072" y="2590038"/>
              <a:ext cx="138430" cy="1384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2" name="Ellipse 41"/>
            <p:cNvSpPr/>
            <p:nvPr/>
          </p:nvSpPr>
          <p:spPr>
            <a:xfrm>
              <a:off x="1099102" y="295579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494072" y="2955798"/>
              <a:ext cx="138430" cy="13843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4" name="Ellipse 43"/>
            <p:cNvSpPr/>
            <p:nvPr/>
          </p:nvSpPr>
          <p:spPr>
            <a:xfrm>
              <a:off x="1296587" y="2772918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46" name="Ellipse 45"/>
          <p:cNvSpPr/>
          <p:nvPr/>
        </p:nvSpPr>
        <p:spPr>
          <a:xfrm>
            <a:off x="2015109" y="2798949"/>
            <a:ext cx="137795" cy="13779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grpSp>
        <p:nvGrpSpPr>
          <p:cNvPr id="49" name="Gruppieren 48"/>
          <p:cNvGrpSpPr/>
          <p:nvPr/>
        </p:nvGrpSpPr>
        <p:grpSpPr>
          <a:xfrm>
            <a:off x="2613948" y="2589506"/>
            <a:ext cx="459740" cy="503555"/>
            <a:chOff x="2613948" y="2589506"/>
            <a:chExt cx="459740" cy="503555"/>
          </a:xfrm>
        </p:grpSpPr>
        <p:sp>
          <p:nvSpPr>
            <p:cNvPr id="47" name="Ellipse 46"/>
            <p:cNvSpPr/>
            <p:nvPr/>
          </p:nvSpPr>
          <p:spPr>
            <a:xfrm>
              <a:off x="2613948" y="2955266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48" name="Ellipse 47"/>
            <p:cNvSpPr/>
            <p:nvPr/>
          </p:nvSpPr>
          <p:spPr>
            <a:xfrm>
              <a:off x="2935893" y="2589506"/>
              <a:ext cx="137795" cy="1377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7244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Bildschirmpräsentation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Script MT Bold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102</cp:revision>
  <dcterms:created xsi:type="dcterms:W3CDTF">2015-10-21T14:12:34Z</dcterms:created>
  <dcterms:modified xsi:type="dcterms:W3CDTF">2017-05-08T07:18:16Z</dcterms:modified>
</cp:coreProperties>
</file>